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1588363-594B-4175-84F8-831036CE4F74}" type="datetimeFigureOut">
              <a:rPr lang="en-US" smtClean="0"/>
              <a:pPr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8CB5F2-4D9C-4376-9071-9DFCE5B1A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张惠来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大辛辛那提中文学校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sz="1000" dirty="0" smtClean="0">
              <a:solidFill>
                <a:schemeClr val="tx1"/>
              </a:solidFill>
            </a:endParaRPr>
          </a:p>
          <a:p>
            <a:r>
              <a:rPr lang="zh-CN" altLang="en-US" sz="1000" dirty="0" smtClean="0">
                <a:solidFill>
                  <a:schemeClr val="tx1"/>
                </a:solidFill>
              </a:rPr>
              <a:t>二〇一二年十二月</a:t>
            </a:r>
            <a:endParaRPr lang="en-US" altLang="zh-CN" sz="10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中文学校管理模式探讨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辛辛那提中文学校的性质和特点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非盈利性</a:t>
            </a:r>
            <a:endParaRPr lang="en-US" altLang="zh-CN" dirty="0" smtClean="0"/>
          </a:p>
          <a:p>
            <a:r>
              <a:rPr lang="zh-CN" altLang="en-US" dirty="0"/>
              <a:t>管理人员全部是志愿</a:t>
            </a:r>
            <a:r>
              <a:rPr lang="zh-CN" altLang="en-US" dirty="0" smtClean="0"/>
              <a:t>者</a:t>
            </a:r>
            <a:endParaRPr lang="en-US" altLang="zh-CN" dirty="0" smtClean="0"/>
          </a:p>
          <a:p>
            <a:r>
              <a:rPr lang="zh-CN" altLang="en-US" dirty="0"/>
              <a:t>教</a:t>
            </a:r>
            <a:r>
              <a:rPr lang="zh-CN" altLang="en-US" dirty="0" smtClean="0"/>
              <a:t>师也属于志</a:t>
            </a:r>
            <a:r>
              <a:rPr lang="zh-CN" altLang="en-US" dirty="0"/>
              <a:t>愿</a:t>
            </a:r>
            <a:r>
              <a:rPr lang="zh-CN" altLang="en-US" dirty="0" smtClean="0"/>
              <a:t>者，但有一定的收入</a:t>
            </a:r>
            <a:endParaRPr lang="en-US" altLang="zh-CN" dirty="0" smtClean="0"/>
          </a:p>
          <a:p>
            <a:r>
              <a:rPr lang="zh-CN" altLang="en-US" dirty="0"/>
              <a:t>学生人</a:t>
            </a:r>
            <a:r>
              <a:rPr lang="zh-CN" altLang="en-US" dirty="0" smtClean="0"/>
              <a:t>数</a:t>
            </a:r>
            <a:r>
              <a:rPr lang="en-US" altLang="zh-CN" dirty="0" smtClean="0"/>
              <a:t>200</a:t>
            </a:r>
            <a:r>
              <a:rPr lang="zh-CN" altLang="en-US" dirty="0" smtClean="0"/>
              <a:t>多</a:t>
            </a:r>
            <a:endParaRPr lang="en-US" altLang="zh-CN" dirty="0" smtClean="0"/>
          </a:p>
          <a:p>
            <a:r>
              <a:rPr lang="zh-CN" altLang="en-US" dirty="0" smtClean="0"/>
              <a:t>教中文为主，其它为辅</a:t>
            </a:r>
            <a:endParaRPr lang="en-US" altLang="zh-CN" dirty="0" smtClean="0"/>
          </a:p>
          <a:p>
            <a:r>
              <a:rPr lang="zh-CN" altLang="en-US" dirty="0"/>
              <a:t>每周一次（周末</a:t>
            </a:r>
            <a:r>
              <a:rPr lang="zh-CN" altLang="en-US" dirty="0" smtClean="0"/>
              <a:t>），</a:t>
            </a:r>
            <a:r>
              <a:rPr lang="zh-CN" altLang="en-US" dirty="0"/>
              <a:t>每次三小时</a:t>
            </a:r>
            <a:endParaRPr lang="en-US" altLang="zh-CN" dirty="0" smtClean="0"/>
          </a:p>
          <a:p>
            <a:r>
              <a:rPr lang="zh-CN" altLang="en-US" dirty="0"/>
              <a:t>家长期望值</a:t>
            </a:r>
            <a:r>
              <a:rPr lang="zh-CN" altLang="en-US" dirty="0" smtClean="0"/>
              <a:t>高</a:t>
            </a:r>
            <a:endParaRPr lang="en-US" altLang="zh-CN" dirty="0" smtClean="0"/>
          </a:p>
          <a:p>
            <a:r>
              <a:rPr lang="zh-CN" altLang="en-US" dirty="0"/>
              <a:t>当地华人社区影响大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学校组织架构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董事会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董事长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</a:rPr>
              <a:t>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</a:t>
            </a:r>
            <a:r>
              <a:rPr lang="en-US" altLang="zh-CN" dirty="0" smtClean="0">
                <a:solidFill>
                  <a:schemeClr val="tx1"/>
                </a:solidFill>
              </a:rPr>
              <a:t>11~13</a:t>
            </a:r>
            <a:r>
              <a:rPr lang="zh-CN" altLang="en-US" dirty="0" smtClean="0">
                <a:solidFill>
                  <a:schemeClr val="tx1"/>
                </a:solidFill>
              </a:rPr>
              <a:t>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董事长任期两年一届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董事任期不限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校长，教务长，和家长会长为当然董事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校务会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校长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</a:rPr>
              <a:t>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教务长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</a:rPr>
              <a:t>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副校长若干人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校务会成员若干人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家长会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会长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</a:rPr>
              <a:t>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小组长若干人</a:t>
            </a:r>
            <a:r>
              <a:rPr lang="en-US" altLang="zh-CN" dirty="0" smtClean="0">
                <a:solidFill>
                  <a:schemeClr val="tx1"/>
                </a:solidFill>
              </a:rPr>
              <a:t>-</a:t>
            </a:r>
            <a:r>
              <a:rPr lang="zh-CN" altLang="en-US" dirty="0" smtClean="0">
                <a:solidFill>
                  <a:schemeClr val="tx1"/>
                </a:solidFill>
              </a:rPr>
              <a:t> 按班数决定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运行及管理 </a:t>
            </a:r>
            <a:r>
              <a:rPr lang="en-US" altLang="zh-CN" b="1" dirty="0" smtClean="0"/>
              <a:t>–</a:t>
            </a:r>
            <a:r>
              <a:rPr lang="zh-CN" altLang="en-US" b="1" dirty="0" smtClean="0"/>
              <a:t> 董事会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By law</a:t>
            </a: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董事长由全体董事选举产生，</a:t>
            </a:r>
            <a:r>
              <a:rPr lang="en-US" altLang="zh-CN" dirty="0" smtClean="0">
                <a:solidFill>
                  <a:schemeClr val="tx1"/>
                </a:solidFill>
              </a:rPr>
              <a:t>2/3</a:t>
            </a:r>
            <a:r>
              <a:rPr lang="zh-CN" altLang="en-US" dirty="0" smtClean="0">
                <a:solidFill>
                  <a:schemeClr val="tx1"/>
                </a:solidFill>
              </a:rPr>
              <a:t>多数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2"/>
            <a:r>
              <a:rPr lang="zh-CN" altLang="en-US" dirty="0" smtClean="0"/>
              <a:t>任期每两年一届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可联任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校长由董事会任命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2"/>
            <a:r>
              <a:rPr lang="zh-CN" altLang="en-US" dirty="0" smtClean="0"/>
              <a:t>任期每两年一届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可联任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校务会由校长亲自组阁；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董事会不干涉校务会日常事务；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若校长不称职，董事会可予以免除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定期董事会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听取校务会报告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检验季度财务报告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审批年度财政支出报告（一年一次）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endParaRPr lang="en-US" altLang="zh-CN" dirty="0" smtClean="0">
              <a:solidFill>
                <a:schemeClr val="tx1"/>
              </a:solidFill>
            </a:endParaRPr>
          </a:p>
          <a:p>
            <a:pPr lvl="2"/>
            <a:endParaRPr lang="en-US" altLang="zh-CN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运行及管理 </a:t>
            </a:r>
            <a:r>
              <a:rPr lang="en-US" altLang="zh-CN" b="1" dirty="0" smtClean="0"/>
              <a:t>–</a:t>
            </a:r>
            <a:r>
              <a:rPr lang="zh-CN" altLang="en-US" b="1" dirty="0" smtClean="0"/>
              <a:t> 校务会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校长负责制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有全权决定学校日常运行的一切事物；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所有决策结果必须对董事会负责；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校长任命全部校务会成员，包括教务长。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教务长责任制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所有教师向教务长汇报；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负责教师的招聘和培训；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根据教学大纲掌控教学进度；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随时检验每位教师的教学质量；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运行及管理 </a:t>
            </a:r>
            <a:r>
              <a:rPr lang="en-US" altLang="zh-CN" b="1" dirty="0" smtClean="0"/>
              <a:t>–</a:t>
            </a:r>
            <a:r>
              <a:rPr lang="zh-CN" altLang="en-US" b="1" dirty="0" smtClean="0"/>
              <a:t> 家长会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学校和家长之间的沟通桥梁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定期家长大会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举办各种讲座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教学的好助手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家长值班制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丰富家长业余生活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太极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合唱班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广场舞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教学尝试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两套系统并行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chemeClr val="tx1"/>
                </a:solidFill>
              </a:rPr>
              <a:t>《</a:t>
            </a:r>
            <a:r>
              <a:rPr lang="zh-CN" altLang="en-US" dirty="0" smtClean="0">
                <a:solidFill>
                  <a:schemeClr val="tx1"/>
                </a:solidFill>
              </a:rPr>
              <a:t>中文</a:t>
            </a:r>
            <a:r>
              <a:rPr lang="en-US" altLang="zh-CN" dirty="0" smtClean="0">
                <a:solidFill>
                  <a:schemeClr val="tx1"/>
                </a:solidFill>
              </a:rPr>
              <a:t>》-</a:t>
            </a:r>
            <a:r>
              <a:rPr lang="zh-CN" altLang="en-US" dirty="0" smtClean="0">
                <a:solidFill>
                  <a:schemeClr val="tx1"/>
                </a:solidFill>
              </a:rPr>
              <a:t> 暨难大学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马力平教材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中文</a:t>
            </a:r>
            <a:r>
              <a:rPr lang="en-US" altLang="zh-CN" dirty="0" smtClean="0"/>
              <a:t>》</a:t>
            </a: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从</a:t>
            </a:r>
            <a:r>
              <a:rPr lang="en-US" altLang="zh-CN" dirty="0" smtClean="0">
                <a:solidFill>
                  <a:schemeClr val="tx1"/>
                </a:solidFill>
              </a:rPr>
              <a:t>K</a:t>
            </a:r>
            <a:r>
              <a:rPr lang="zh-CN" altLang="en-US" dirty="0" smtClean="0">
                <a:solidFill>
                  <a:schemeClr val="tx1"/>
                </a:solidFill>
              </a:rPr>
              <a:t>到第十二册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使用了十八年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马力平教材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从第一到第五册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使用了五年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将继续使用全部马力平教材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几点心得体会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挑选校长而非竞选校长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</a:t>
            </a:r>
            <a:r>
              <a:rPr lang="zh-CN" altLang="en-US" dirty="0" smtClean="0">
                <a:solidFill>
                  <a:schemeClr val="tx1"/>
                </a:solidFill>
              </a:rPr>
              <a:t>会需做</a:t>
            </a:r>
            <a:r>
              <a:rPr lang="zh-CN" altLang="en-US" dirty="0" smtClean="0">
                <a:solidFill>
                  <a:schemeClr val="tx1"/>
                </a:solidFill>
              </a:rPr>
              <a:t>功</a:t>
            </a:r>
            <a:r>
              <a:rPr lang="zh-CN" altLang="en-US" dirty="0" smtClean="0">
                <a:solidFill>
                  <a:schemeClr val="tx1"/>
                </a:solidFill>
              </a:rPr>
              <a:t>课；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往往日任人得</a:t>
            </a:r>
            <a:r>
              <a:rPr lang="zh-CN" altLang="en-US" dirty="0" smtClean="0">
                <a:solidFill>
                  <a:schemeClr val="tx1"/>
                </a:solidFill>
              </a:rPr>
              <a:t>当，校长干得好；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家</a:t>
            </a:r>
            <a:r>
              <a:rPr lang="zh-CN" altLang="en-US" dirty="0" smtClean="0"/>
              <a:t>和万事兴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“和”环境使人凝聚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zh-CN" altLang="en-US" dirty="0" smtClean="0">
                <a:solidFill>
                  <a:schemeClr val="tx1"/>
                </a:solidFill>
              </a:rPr>
              <a:t>使人工作心情舒畅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zh-CN" altLang="en-US" dirty="0" smtClean="0">
                <a:solidFill>
                  <a:schemeClr val="tx1"/>
                </a:solidFill>
              </a:rPr>
              <a:t>越干越有劲；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董事会和校务会需由志同道合者组成；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董事会和校长之间要互相信任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火</a:t>
            </a:r>
            <a:r>
              <a:rPr lang="zh-CN" altLang="en-US" dirty="0" smtClean="0"/>
              <a:t>车跑得快，全靠车头</a:t>
            </a:r>
            <a:r>
              <a:rPr lang="zh-CN" altLang="en-US" dirty="0" smtClean="0"/>
              <a:t>带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董事长和校长是关键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教</a:t>
            </a:r>
            <a:r>
              <a:rPr lang="zh-CN" altLang="en-US" dirty="0" smtClean="0">
                <a:solidFill>
                  <a:schemeClr val="tx1"/>
                </a:solidFill>
              </a:rPr>
              <a:t>务长举足轻重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抓教</a:t>
            </a:r>
            <a:r>
              <a:rPr lang="zh-CN" altLang="en-US" dirty="0" smtClean="0"/>
              <a:t>学质量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适当严格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注重提高趣味性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/>
              <a:t>丰富家长活动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活动中心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tx1"/>
                </a:solidFill>
              </a:rPr>
              <a:t>磁石作用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139</TotalTime>
  <Words>748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中文学校管理模式探讨</vt:lpstr>
      <vt:lpstr>辛辛那提中文学校的性质和特点</vt:lpstr>
      <vt:lpstr>学校组织架构</vt:lpstr>
      <vt:lpstr>运行及管理 – 董事会</vt:lpstr>
      <vt:lpstr>运行及管理 – 校务会</vt:lpstr>
      <vt:lpstr>运行及管理 – 家长会</vt:lpstr>
      <vt:lpstr>教学尝试</vt:lpstr>
      <vt:lpstr>几点心得体会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中文学校管理模式探讨</dc:title>
  <dc:creator>Charlie</dc:creator>
  <cp:lastModifiedBy>Charlie</cp:lastModifiedBy>
  <cp:revision>21</cp:revision>
  <dcterms:created xsi:type="dcterms:W3CDTF">2012-12-08T05:36:32Z</dcterms:created>
  <dcterms:modified xsi:type="dcterms:W3CDTF">2012-12-08T08:14:36Z</dcterms:modified>
</cp:coreProperties>
</file>